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60" r:id="rId6"/>
    <p:sldId id="268" r:id="rId7"/>
    <p:sldId id="269" r:id="rId8"/>
    <p:sldId id="261" r:id="rId9"/>
    <p:sldId id="270" r:id="rId10"/>
    <p:sldId id="271" r:id="rId11"/>
    <p:sldId id="262" r:id="rId12"/>
    <p:sldId id="272" r:id="rId13"/>
    <p:sldId id="273" r:id="rId14"/>
    <p:sldId id="274" r:id="rId15"/>
    <p:sldId id="266" r:id="rId16"/>
    <p:sldId id="267" r:id="rId17"/>
    <p:sldId id="263" r:id="rId18"/>
    <p:sldId id="264" r:id="rId19"/>
    <p:sldId id="275" r:id="rId2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FF33"/>
    <a:srgbClr val="0099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67" y="418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447B6-FA33-4720-9060-05FBEF3A6B2B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70339-4497-4241-8EFB-FB908D79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80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70339-4497-4241-8EFB-FB908D79A8D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10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1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35.jpeg"/><Relationship Id="rId7" Type="http://schemas.openxmlformats.org/officeDocument/2006/relationships/image" Target="../media/image39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gif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Rafiq\Desktop\৫ম শ্রেণি সমাজ  মুক্তিযুদ্ধ্ব\fasd.jpg"/>
          <p:cNvPicPr>
            <a:picLocks noChangeAspect="1" noChangeArrowheads="1"/>
          </p:cNvPicPr>
          <p:nvPr/>
        </p:nvPicPr>
        <p:blipFill>
          <a:blip r:embed="rId2"/>
          <a:srcRect l="6667" r="6667" b="4793"/>
          <a:stretch>
            <a:fillRect/>
          </a:stretch>
        </p:blipFill>
        <p:spPr bwMode="auto">
          <a:xfrm>
            <a:off x="0" y="0"/>
            <a:ext cx="12188825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36612" y="0"/>
            <a:ext cx="11047413" cy="186204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1500" b="1" kern="0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bn-BD" sz="11500" b="1" kern="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পাঠে</a:t>
            </a:r>
            <a:r>
              <a:rPr lang="en-US" sz="11500" b="1" kern="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b="1" kern="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সবাইকে</a:t>
            </a:r>
            <a:endParaRPr lang="en-US" sz="11500" b="1" kern="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2612" y="1828800"/>
            <a:ext cx="60198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99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99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Rafiq\Desktop\৫ম শ্রেণি সমাজ  মুক্তিযুদ্ধ্ব\cfbsdf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39023" y="457200"/>
            <a:ext cx="2695421" cy="1658711"/>
          </a:xfrm>
          <a:prstGeom prst="rect">
            <a:avLst/>
          </a:prstGeom>
          <a:noFill/>
        </p:spPr>
      </p:pic>
      <p:pic>
        <p:nvPicPr>
          <p:cNvPr id="4103" name="Picture 7" descr="C:\Users\Rafiq\Desktop\৫ম শ্রেণি সমাজ  মুক্তিযুদ্ধ্ব\tyeh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0012" y="457200"/>
            <a:ext cx="2639654" cy="1658711"/>
          </a:xfrm>
          <a:prstGeom prst="rect">
            <a:avLst/>
          </a:prstGeom>
          <a:noFill/>
        </p:spPr>
      </p:pic>
      <p:pic>
        <p:nvPicPr>
          <p:cNvPr id="4104" name="Picture 8" descr="C:\Users\Rafiq\Desktop\৫ম শ্রেণি সমাজ  মুক্তিযুদ্ধ্ব\xfb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67339" y="457200"/>
            <a:ext cx="2788367" cy="1658711"/>
          </a:xfrm>
          <a:prstGeom prst="rect">
            <a:avLst/>
          </a:prstGeom>
          <a:noFill/>
        </p:spPr>
      </p:pic>
      <p:pic>
        <p:nvPicPr>
          <p:cNvPr id="4106" name="Picture 10" descr="C:\Users\Rafiq\Desktop\৫ম শ্রেণি সমাজ  মুক্তিযুদ্ধ্ব\dt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0012" y="2837089"/>
            <a:ext cx="2676832" cy="1658711"/>
          </a:xfrm>
          <a:prstGeom prst="rect">
            <a:avLst/>
          </a:prstGeom>
          <a:noFill/>
        </p:spPr>
      </p:pic>
      <p:pic>
        <p:nvPicPr>
          <p:cNvPr id="4110" name="Picture 14" descr="C:\Users\Rafiq\Desktop\৫ম শ্রেণি সমাজ  মুক্তিযুদ্ধ্ব\ghnd.jpg"/>
          <p:cNvPicPr>
            <a:picLocks noChangeAspect="1" noChangeArrowheads="1"/>
          </p:cNvPicPr>
          <p:nvPr/>
        </p:nvPicPr>
        <p:blipFill>
          <a:blip r:embed="rId6"/>
          <a:srcRect l="2867" t="8840" r="2509" b="7182"/>
          <a:stretch>
            <a:fillRect/>
          </a:stretch>
        </p:blipFill>
        <p:spPr bwMode="auto">
          <a:xfrm>
            <a:off x="4673813" y="2760889"/>
            <a:ext cx="2841199" cy="1658711"/>
          </a:xfrm>
          <a:prstGeom prst="rect">
            <a:avLst/>
          </a:prstGeom>
          <a:noFill/>
        </p:spPr>
      </p:pic>
      <p:pic>
        <p:nvPicPr>
          <p:cNvPr id="4111" name="Picture 15" descr="C:\Users\Rafiq\Desktop\৫ম শ্রেণি সমাজ  মুক্তিযুদ্ধ্ব\fghbs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39024" y="2837089"/>
            <a:ext cx="2751189" cy="1658711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" y="5042118"/>
            <a:ext cx="121888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বাঙ্গালিরাও সঙ্গে সঙ্গে প্রতিবাদ আন্দোলন সগুরু করে। এরকম কয়েকটি উল্লেখযোগ্য আন্দোলন হলঃ ১৯৫২ সালের ভাষা আন্দোলন। ১৯৬৬ সালের ৬ দফা আন্দোলন। ১৯৬৯ সালের গনঅভ্যূথান। ১৯৭০ সালের সাধারণ নির্বাচনে আওয়ামী লীগের নিরঙ্কুশ বিজয়। ১৯৭১ সালের ২৫এ মার্চে পাকিস্তান সেনাবাহিনীর নারকীয় গনহত্যা ও বাঙ্গালিদের প্রতিরোধ। ১৯৭১ সালের ২৬এ মার্চে বঙ্গবন্ধ্বুর স্বাধীনতার ঘোষনার মধ্য দিয়ে মহান মুক্তিযুদ্ধ্বের শুরু।  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99012" y="21336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৬ দফা আন্দোলন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7612" y="20574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৫২এর ভাষা আন্দোলন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99412" y="21336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৬৯এর গনভ্যূথান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89012" y="44196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৭০এর নির্বাচনে বিজয়লাভ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99012" y="44958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৭১এর ২৫শে মার্চ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99412" y="44958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স্বাধীনতার ঘোষনা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60812" y="228600"/>
            <a:ext cx="434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জোড়ায় কাজ </a:t>
            </a:r>
            <a:endParaRPr lang="en-US" sz="8000" b="1" dirty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817812" y="3352800"/>
          <a:ext cx="7239000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37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5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4000" b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সাল </a:t>
                      </a:r>
                      <a:endParaRPr lang="en-US" sz="4000" b="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b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আন্দোলনের</a:t>
                      </a:r>
                      <a:r>
                        <a:rPr lang="bn-BD" sz="3600" b="0" baseline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নাম </a:t>
                      </a:r>
                      <a:endParaRPr lang="en-US" sz="3600" b="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১৯৫২</a:t>
                      </a:r>
                      <a:r>
                        <a:rPr lang="bn-BD" sz="36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bn-BD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3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১৯৬৬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3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১৯৬৯ 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3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7012" y="20574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ছকে সালের পাশে আন্দোলনের নাম উল্লেখ কর। 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27812" y="4114800"/>
            <a:ext cx="24176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ভাষা আন্দোলন 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27812" y="4724400"/>
            <a:ext cx="28696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ছয় দফা আন্দোলন 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27812" y="5410200"/>
            <a:ext cx="18806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গনঅভ্যূথান 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47212" y="1447800"/>
            <a:ext cx="228600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মিলিয়ে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নাও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41412" y="5042118"/>
            <a:ext cx="10287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মুক্তিযুদ্ধ্ব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শুরুর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মাসের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মধ্যেই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১৯৭১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১০ই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এপ্রিল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‘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মুজিবনগর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’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তৎকালীন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মেহেরপুর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মহকুমার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বৈদ্যনাথ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তলায়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(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বর্তমান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মুজিবনগর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আম্বাগানে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১৭ই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এপ্রিল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শপথ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গ্রহণ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বঙ্গবন্ধ্বু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রহমানকে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রাষ্ট্রপতি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     </a:t>
            </a:r>
          </a:p>
        </p:txBody>
      </p:sp>
      <p:pic>
        <p:nvPicPr>
          <p:cNvPr id="1027" name="Picture 3" descr="C:\Users\Rafiq\Desktop\৫ম শ্রেণি সমাজ  মুক্তিযুদ্ধ্ব\fghsf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2212" y="228600"/>
            <a:ext cx="3276600" cy="1828800"/>
          </a:xfrm>
          <a:prstGeom prst="rect">
            <a:avLst/>
          </a:prstGeom>
          <a:noFill/>
        </p:spPr>
      </p:pic>
      <p:pic>
        <p:nvPicPr>
          <p:cNvPr id="1028" name="Picture 4" descr="C:\Users\Rafiq\Desktop\৫ম শ্রেণি সমাজ  মুক্তিযুদ্ধ্ব\fgbsfgretgrt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1012" y="2743200"/>
            <a:ext cx="3276599" cy="1905000"/>
          </a:xfrm>
          <a:prstGeom prst="rect">
            <a:avLst/>
          </a:prstGeom>
          <a:noFill/>
        </p:spPr>
      </p:pic>
      <p:pic>
        <p:nvPicPr>
          <p:cNvPr id="1030" name="Picture 6" descr="C:\Users\Rafiq\Desktop\৫ম শ্রেণি সমাজ  মুক্তিযুদ্ধ্ব\ffsfg.jpg"/>
          <p:cNvPicPr>
            <a:picLocks noChangeAspect="1" noChangeArrowheads="1"/>
          </p:cNvPicPr>
          <p:nvPr/>
        </p:nvPicPr>
        <p:blipFill>
          <a:blip r:embed="rId4"/>
          <a:srcRect l="2632" t="4678" r="2632" b="6433"/>
          <a:stretch>
            <a:fillRect/>
          </a:stretch>
        </p:blipFill>
        <p:spPr bwMode="auto">
          <a:xfrm>
            <a:off x="1751012" y="228600"/>
            <a:ext cx="3276599" cy="1828800"/>
          </a:xfrm>
          <a:prstGeom prst="rect">
            <a:avLst/>
          </a:prstGeom>
          <a:noFill/>
        </p:spPr>
      </p:pic>
      <p:pic>
        <p:nvPicPr>
          <p:cNvPr id="1034" name="Picture 10" descr="C:\Users\Rafiq\Desktop\৫ম শ্রেণি সমাজ  মুক্তিযুদ্ধ্ব\hjk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2212" y="2743200"/>
            <a:ext cx="3276600" cy="1905000"/>
          </a:xfrm>
          <a:prstGeom prst="rect">
            <a:avLst/>
          </a:prstGeom>
          <a:noFill/>
        </p:spPr>
      </p:pic>
      <p:pic>
        <p:nvPicPr>
          <p:cNvPr id="2050" name="Picture 2" descr="C:\Users\Rafiq\Downloads\bvgfg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0012" y="1295400"/>
            <a:ext cx="2219325" cy="2514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1979612" y="2057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মুজিবনগর সরকার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18412" y="19812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মেহেরেপুর মহকুমা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22412" y="45720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বৈদ্যনাথ তলা আমবাগান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6012" y="45720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১৭ই এপ্রিল শপথ গ্রহণ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03812" y="38100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স্বাধীন বাংলাদেশের রাষ্ট্রপতি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85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385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385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385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85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385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385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385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85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385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385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385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85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385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385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385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385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385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385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385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0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370012" y="4648200"/>
            <a:ext cx="9829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পাকিস্তানি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কারাগারে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বন্দি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ত্যহাকার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কারণে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উপরাষ্ট্রপতি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সৈয়দ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নজরুল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অস্থায়ী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রাষ্ট্রপতির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দায়িত্ব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এ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অ</a:t>
            </a:r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ন্য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তম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সদস্যরা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হলেন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প্রধানমন্ত্রী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তাজউদ্দীন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আহমদ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ক্যাপ্টেন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মনসুর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(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পরিকল্পনা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মন্ত্রী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 ও এ,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এইচ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কামারুজ্জামান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(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স্বরাষ্ট্র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ত্রান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পুনর্বাসনমন্ত্রী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   </a:t>
            </a:r>
          </a:p>
        </p:txBody>
      </p:sp>
      <p:pic>
        <p:nvPicPr>
          <p:cNvPr id="1028" name="Picture 4" descr="C:\Users\Rafiq\Downloads\bvcghfg.jpg"/>
          <p:cNvPicPr>
            <a:picLocks noChangeAspect="1" noChangeArrowheads="1"/>
          </p:cNvPicPr>
          <p:nvPr/>
        </p:nvPicPr>
        <p:blipFill>
          <a:blip r:embed="rId2"/>
          <a:srcRect l="3239" r="9312"/>
          <a:stretch>
            <a:fillRect/>
          </a:stretch>
        </p:blipFill>
        <p:spPr bwMode="auto">
          <a:xfrm>
            <a:off x="8151812" y="457200"/>
            <a:ext cx="1274202" cy="16381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26" name="Picture 2" descr="C:\Users\Rafiq\Downloads\gyguy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89212" y="381000"/>
            <a:ext cx="1297119" cy="16899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27" name="Picture 3" descr="C:\Users\Rafiq\Downloads\nbvh.jpg"/>
          <p:cNvPicPr>
            <a:picLocks noChangeAspect="1" noChangeArrowheads="1"/>
          </p:cNvPicPr>
          <p:nvPr/>
        </p:nvPicPr>
        <p:blipFill>
          <a:blip r:embed="rId4"/>
          <a:srcRect l="12371" t="6154" r="9278" b="10769"/>
          <a:stretch>
            <a:fillRect/>
          </a:stretch>
        </p:blipFill>
        <p:spPr bwMode="auto">
          <a:xfrm>
            <a:off x="6246812" y="152400"/>
            <a:ext cx="1253831" cy="160176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C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29" name="Picture 5" descr="C:\Users\Rafiq\Downloads\hyfhyj.jpg"/>
          <p:cNvPicPr>
            <a:picLocks noChangeAspect="1" noChangeArrowheads="1"/>
          </p:cNvPicPr>
          <p:nvPr/>
        </p:nvPicPr>
        <p:blipFill>
          <a:blip r:embed="rId5"/>
          <a:srcRect r="51678"/>
          <a:stretch>
            <a:fillRect/>
          </a:stretch>
        </p:blipFill>
        <p:spPr bwMode="auto">
          <a:xfrm>
            <a:off x="4570412" y="152400"/>
            <a:ext cx="1322748" cy="15865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2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3" name="Right Arrow 12"/>
          <p:cNvSpPr/>
          <p:nvPr/>
        </p:nvSpPr>
        <p:spPr>
          <a:xfrm rot="18963275">
            <a:off x="6601028" y="2722237"/>
            <a:ext cx="2911094" cy="916823"/>
          </a:xfrm>
          <a:prstGeom prst="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এ,এইচ, এম কাম্রুজ্জামান 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ight Arrow 13"/>
          <p:cNvSpPr/>
          <p:nvPr/>
        </p:nvSpPr>
        <p:spPr>
          <a:xfrm rot="16445282">
            <a:off x="5525781" y="2545842"/>
            <a:ext cx="2282009" cy="848424"/>
          </a:xfrm>
          <a:prstGeom prst="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ক্যাপ্টান মন্সুর আলী 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ight Arrow 14"/>
          <p:cNvSpPr/>
          <p:nvPr/>
        </p:nvSpPr>
        <p:spPr>
          <a:xfrm rot="16035541">
            <a:off x="4176804" y="2550501"/>
            <a:ext cx="2258393" cy="820104"/>
          </a:xfrm>
          <a:prstGeom prst="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তাজউদ্দীন আহমদ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13579526">
            <a:off x="2660181" y="2717022"/>
            <a:ext cx="2888490" cy="1010613"/>
          </a:xfrm>
          <a:prstGeom prst="righ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সৈয়দ নজ্রুল ইসলাম 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75212" y="4038600"/>
            <a:ext cx="2286000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অস্থায়ী সরকারের সদস্যবৃন্দ 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700"/>
                            </p:stCondLst>
                            <p:childTnLst>
                              <p:par>
                                <p:cTn id="5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300"/>
                            </p:stCondLst>
                            <p:childTnLst>
                              <p:par>
                                <p:cTn id="6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150"/>
                            </p:stCondLst>
                            <p:childTnLst>
                              <p:par>
                                <p:cTn id="6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150"/>
                            </p:stCondLst>
                            <p:childTnLst>
                              <p:par>
                                <p:cTn id="7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1812" y="5334000"/>
            <a:ext cx="1135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মুক্তিযুদ্ধ্বকে সঠিকপথে পরিচালনা এবং দেশ ও বিদেশে মুক্তিযুদ্ধ্বের পক্ষে জনমত গঠন ও সমর্থন আদায় করার ক্ষেত্রে এই সরকার সফলতা লাভ করে। মুজিবনগর সরকার গঠনের পর মুক্তিযুদ্ধ্বের গতি বৃদ্বি পায়। এ সরকারের নেতৃত্বে সকল শ্রেণির বাঙালি দেশকে শত্রু মুক্ত করার জন্য সশস্ত্র সংগ্রামে ঝাঁপিয়ে পড়েন।   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 descr="C:\Users\Rafiq\Downloads\bb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2412" y="304800"/>
            <a:ext cx="3028551" cy="1752600"/>
          </a:xfrm>
          <a:prstGeom prst="rect">
            <a:avLst/>
          </a:prstGeom>
          <a:noFill/>
        </p:spPr>
      </p:pic>
      <p:pic>
        <p:nvPicPr>
          <p:cNvPr id="3075" name="Picture 3" descr="C:\Users\Rafiq\Downloads\nhy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63270" y="304800"/>
            <a:ext cx="2987035" cy="1752600"/>
          </a:xfrm>
          <a:prstGeom prst="rect">
            <a:avLst/>
          </a:prstGeom>
          <a:noFill/>
        </p:spPr>
      </p:pic>
      <p:pic>
        <p:nvPicPr>
          <p:cNvPr id="3076" name="Picture 4" descr="C:\Users\Rafiq\Downloads\bvcx.jpg"/>
          <p:cNvPicPr>
            <a:picLocks noChangeAspect="1" noChangeArrowheads="1"/>
          </p:cNvPicPr>
          <p:nvPr/>
        </p:nvPicPr>
        <p:blipFill>
          <a:blip r:embed="rId4"/>
          <a:srcRect t="5263" b="15789"/>
          <a:stretch>
            <a:fillRect/>
          </a:stretch>
        </p:blipFill>
        <p:spPr bwMode="auto">
          <a:xfrm>
            <a:off x="8133046" y="304800"/>
            <a:ext cx="2914366" cy="17526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208212" y="2209800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দেশ বিদেশের নেতৃবৃন্দের সাথে বঙ্গবন্ধ্বু শেখ মুজিবুর রাহমান  </a:t>
            </a:r>
            <a:endParaRPr lang="en-US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7" name="Picture 3" descr="C:\Users\Rafiq\Desktop\৫ম শ্রেণি সমাজ  মুক্তিযুদ্ধ্ব\dsdf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89012" y="2895600"/>
            <a:ext cx="2286000" cy="1600200"/>
          </a:xfrm>
          <a:prstGeom prst="rect">
            <a:avLst/>
          </a:prstGeom>
          <a:noFill/>
        </p:spPr>
      </p:pic>
      <p:pic>
        <p:nvPicPr>
          <p:cNvPr id="1028" name="Picture 4" descr="C:\Users\Rafiq\Desktop\৫ম শ্রেণি সমাজ  মুক্তিযুদ্ধ্ব\fvbdsfv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3612" y="2895600"/>
            <a:ext cx="2438400" cy="1600200"/>
          </a:xfrm>
          <a:prstGeom prst="rect">
            <a:avLst/>
          </a:prstGeom>
          <a:noFill/>
        </p:spPr>
      </p:pic>
      <p:pic>
        <p:nvPicPr>
          <p:cNvPr id="1029" name="Picture 5" descr="C:\Users\Rafiq\Desktop\৫ম শ্রেণি সমাজ  মুক্তিযুদ্ধ্ব\drthrt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70612" y="2895600"/>
            <a:ext cx="2514600" cy="1609725"/>
          </a:xfrm>
          <a:prstGeom prst="rect">
            <a:avLst/>
          </a:prstGeom>
          <a:noFill/>
        </p:spPr>
      </p:pic>
      <p:pic>
        <p:nvPicPr>
          <p:cNvPr id="1030" name="Picture 6" descr="C:\Users\Rafiq\Desktop\৫ম শ্রেণি সমাজ  মুক্তিযুদ্ধ্ব\xfdgfvD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913812" y="2895600"/>
            <a:ext cx="2286000" cy="1600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436812" y="45720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পেশার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সশস্র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সংগ্রামে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ঝাঁপিয়ে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পড়ে</a:t>
            </a:r>
            <a:endParaRPr lang="en-US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3212" y="2286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7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36612" y="2514600"/>
            <a:ext cx="3438732" cy="3962400"/>
            <a:chOff x="914399" y="1981200"/>
            <a:chExt cx="2336661" cy="3429000"/>
          </a:xfrm>
        </p:grpSpPr>
        <p:grpSp>
          <p:nvGrpSpPr>
            <p:cNvPr id="4" name="Group 10"/>
            <p:cNvGrpSpPr/>
            <p:nvPr/>
          </p:nvGrpSpPr>
          <p:grpSpPr>
            <a:xfrm>
              <a:off x="914400" y="3276600"/>
              <a:ext cx="2326060" cy="848390"/>
              <a:chOff x="237309" y="2647950"/>
              <a:chExt cx="2060224" cy="848390"/>
            </a:xfrm>
          </p:grpSpPr>
          <p:pic>
            <p:nvPicPr>
              <p:cNvPr id="11" name="Picture 10" descr="copy_of_focusgroup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37309" y="2647950"/>
                <a:ext cx="1054808" cy="848390"/>
              </a:xfrm>
              <a:prstGeom prst="rect">
                <a:avLst/>
              </a:prstGeom>
              <a:ln>
                <a:solidFill>
                  <a:srgbClr val="FF0000"/>
                </a:solidFill>
                <a:prstDash val="solid"/>
              </a:ln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1337978" y="2982730"/>
                <a:ext cx="959555" cy="385982"/>
              </a:xfrm>
              <a:prstGeom prst="rect">
                <a:avLst/>
              </a:prstGeom>
              <a:solidFill>
                <a:srgbClr val="00B050"/>
              </a:solidFill>
              <a:ln w="28575">
                <a:solidFill>
                  <a:srgbClr val="C00000"/>
                </a:solidFill>
              </a:ln>
            </p:spPr>
            <p:txBody>
              <a:bodyPr wrap="square" rtlCol="0">
                <a:spAutoFit/>
                <a:scene3d>
                  <a:camera prst="perspectiveHeroicExtremeRightFacing"/>
                  <a:lightRig rig="threePt" dir="t"/>
                </a:scene3d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Group -2</a:t>
                </a:r>
              </a:p>
            </p:txBody>
          </p:sp>
        </p:grpSp>
        <p:grpSp>
          <p:nvGrpSpPr>
            <p:cNvPr id="5" name="Group 16"/>
            <p:cNvGrpSpPr/>
            <p:nvPr/>
          </p:nvGrpSpPr>
          <p:grpSpPr>
            <a:xfrm>
              <a:off x="914400" y="1981200"/>
              <a:ext cx="2336660" cy="838200"/>
              <a:chOff x="372293" y="1352550"/>
              <a:chExt cx="2010479" cy="838200"/>
            </a:xfrm>
          </p:grpSpPr>
          <p:pic>
            <p:nvPicPr>
              <p:cNvPr id="9" name="Picture 8" descr="1028995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72293" y="1352550"/>
                <a:ext cx="1024670" cy="838200"/>
              </a:xfrm>
              <a:prstGeom prst="rect">
                <a:avLst/>
              </a:prstGeom>
              <a:ln>
                <a:solidFill>
                  <a:srgbClr val="FF0000"/>
                </a:solidFill>
                <a:prstDash val="solid"/>
              </a:ln>
            </p:spPr>
          </p:pic>
          <p:sp>
            <p:nvSpPr>
              <p:cNvPr id="10" name="TextBox 9"/>
              <p:cNvSpPr txBox="1"/>
              <p:nvPr/>
            </p:nvSpPr>
            <p:spPr>
              <a:xfrm>
                <a:off x="1441514" y="1633615"/>
                <a:ext cx="941258" cy="385982"/>
              </a:xfrm>
              <a:prstGeom prst="rect">
                <a:avLst/>
              </a:prstGeom>
              <a:solidFill>
                <a:schemeClr val="accent3"/>
              </a:solidFill>
              <a:ln w="28575">
                <a:solidFill>
                  <a:srgbClr val="C00000"/>
                </a:solidFill>
              </a:ln>
            </p:spPr>
            <p:txBody>
              <a:bodyPr wrap="square" rtlCol="0">
                <a:spAutoFit/>
                <a:scene3d>
                  <a:camera prst="perspectiveHeroicExtremeRightFacing"/>
                  <a:lightRig rig="threePt" dir="t"/>
                </a:scene3d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Group -1</a:t>
                </a:r>
              </a:p>
            </p:txBody>
          </p:sp>
        </p:grpSp>
        <p:grpSp>
          <p:nvGrpSpPr>
            <p:cNvPr id="6" name="Group 19"/>
            <p:cNvGrpSpPr/>
            <p:nvPr/>
          </p:nvGrpSpPr>
          <p:grpSpPr>
            <a:xfrm>
              <a:off x="914399" y="4572000"/>
              <a:ext cx="2326061" cy="838200"/>
              <a:chOff x="237308" y="3943350"/>
              <a:chExt cx="2060225" cy="838200"/>
            </a:xfrm>
          </p:grpSpPr>
          <p:pic>
            <p:nvPicPr>
              <p:cNvPr id="7" name="Picture 2" descr="C:\Users\RAFIQ\Desktop\-ekok kajer pic\images[5].png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37308" y="3943350"/>
                <a:ext cx="1054809" cy="838200"/>
              </a:xfrm>
              <a:prstGeom prst="rect">
                <a:avLst/>
              </a:prstGeom>
              <a:ln w="28575" cap="sq">
                <a:solidFill>
                  <a:srgbClr val="000000"/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</p:pic>
          <p:sp>
            <p:nvSpPr>
              <p:cNvPr id="8" name="TextBox 7"/>
              <p:cNvSpPr txBox="1"/>
              <p:nvPr/>
            </p:nvSpPr>
            <p:spPr>
              <a:xfrm>
                <a:off x="1337978" y="4163206"/>
                <a:ext cx="959555" cy="385982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rgbClr val="C00000"/>
                </a:solidFill>
              </a:ln>
            </p:spPr>
            <p:txBody>
              <a:bodyPr wrap="square" rtlCol="0">
                <a:spAutoFit/>
                <a:scene3d>
                  <a:camera prst="perspectiveHeroicExtremeRightFacing"/>
                  <a:lightRig rig="threePt" dir="t"/>
                </a:scene3d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Group -3</a:t>
                </a:r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4341812" y="27432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নগর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৩টি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বাক্য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1812" y="42672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অস্থায়ী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অন্যান্য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সদস্যদের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64026" y="5638800"/>
            <a:ext cx="7924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নগর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সফলতা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৩টি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বাক্য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6012" y="1524000"/>
            <a:ext cx="4876800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softRound"/>
          </a:sp3d>
        </p:spPr>
        <p:txBody>
          <a:bodyPr wrap="square" rtlCol="0">
            <a:spAutoFit/>
          </a:bodyPr>
          <a:lstStyle/>
          <a:p>
            <a:r>
              <a:rPr lang="bn-BD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নিচের প্রশ্ন গুলোর উত্তর দাও।  </a:t>
            </a:r>
            <a:endParaRPr lang="en-US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diamond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6612" y="6088559"/>
            <a:ext cx="10668000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defRPr/>
            </a:pPr>
            <a:r>
              <a:rPr lang="bn-BD" sz="4400" b="1" kern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তোমার পাঠ্যবইয়ের ২ ও ৩ পৃষ্ঠা খোলে </a:t>
            </a:r>
            <a:r>
              <a:rPr lang="en-US" sz="4400" b="1" kern="0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মনোযোগ</a:t>
            </a:r>
            <a:r>
              <a:rPr lang="en-US" sz="4400" b="1" kern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kern="0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4400" b="1" kern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kern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পড়। </a:t>
            </a:r>
            <a:endParaRPr lang="en-US" sz="4400" b="1" kern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1612" y="228600"/>
            <a:ext cx="695735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5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পাঠ্য</a:t>
            </a:r>
            <a:r>
              <a:rPr lang="en-US" sz="54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বইয়ের</a:t>
            </a:r>
            <a:r>
              <a:rPr lang="en-US" sz="5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5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সংযোগ</a:t>
            </a:r>
            <a:r>
              <a:rPr lang="en-US" sz="5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স্থাপন</a:t>
            </a:r>
            <a:endParaRPr lang="en-US" sz="5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17812" y="1295400"/>
            <a:ext cx="6781800" cy="4343400"/>
            <a:chOff x="3198812" y="1295400"/>
            <a:chExt cx="6781800" cy="43434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51612" y="1295400"/>
              <a:ext cx="3429000" cy="434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98812" y="1295400"/>
              <a:ext cx="3252439" cy="434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75212" y="152400"/>
            <a:ext cx="274320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bn-BD" sz="8000" b="1" spc="150" dirty="0">
                <a:ln w="11430"/>
                <a:solidFill>
                  <a:srgbClr val="00B05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</a:t>
            </a:r>
            <a:r>
              <a:rPr lang="en-US" sz="8000" b="1" spc="150" dirty="0">
                <a:ln w="11430"/>
                <a:solidFill>
                  <a:srgbClr val="00B05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</a:t>
            </a:r>
            <a:r>
              <a:rPr lang="bn-BD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8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5812" y="23622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১৯৪৭ সালে সৃষ্ট দুটি স্বাধীন রাষ্ট্রের নাম লিখ।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9612" y="3124200"/>
            <a:ext cx="982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২।পাকিস্তানী সেনাবাহিনী কত তারিখে নারকীয় গনহত্যা শুরূ করেছিল?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9612" y="38862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৩। মুজিব নগর সরকার কখন শপথ গ্রহন করে? 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9612" y="46482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৪। স্বাধীন বাংলাদেশের প্রথম রাষ্ট্রপতি কে ছিলেন?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612" y="53340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৫। মুজিব নগর সরকারের অস্থায়ী রাষ্ট্রপতি কে ছিলেন?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2812" y="137160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সংক্ষেপে উত্তর দাও।  </a:t>
            </a:r>
            <a:endParaRPr lang="en-US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37612" y="10668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</a:t>
            </a:r>
            <a:r>
              <a:rPr lang="bn-BD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৫মিনিট </a:t>
            </a:r>
          </a:p>
        </p:txBody>
      </p:sp>
    </p:spTree>
  </p:cSld>
  <p:clrMapOvr>
    <a:masterClrMapping/>
  </p:clrMapOvr>
  <p:transition spd="slow">
    <p:pull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08412" y="0"/>
            <a:ext cx="42672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bn-BD" sz="8800" b="1" dirty="0">
                <a:ln w="50800"/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8800" b="1" dirty="0">
              <a:ln w="50800"/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7612" y="5181600"/>
            <a:ext cx="944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মুক্তিযুদ্ধ্ব সম্পর্কে তোমার পরিবারের বয়োজেষ্ঠ্যদের কাছ থেকে তাদের অভিজ্ঞতা শুনে সেগুলো নিজের খাতায় লিখবে। </a:t>
            </a:r>
            <a:endParaRPr lang="en-US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812" y="1600200"/>
            <a:ext cx="3790950" cy="31305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Rafiq\Downloads\yrth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8882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6612" y="-619720"/>
            <a:ext cx="1670125" cy="7477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7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ধ</a:t>
            </a:r>
            <a:r>
              <a:rPr lang="en-US" sz="28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3012" y="457200"/>
            <a:ext cx="1379668" cy="464134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23900" b="1" spc="50" dirty="0" err="1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ন্য</a:t>
            </a:r>
            <a:r>
              <a:rPr lang="en-US" sz="115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37412" y="1752600"/>
            <a:ext cx="1016598" cy="563407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bn-BD" sz="9600" b="1" dirty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b="1" dirty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39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99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দ</a:t>
            </a:r>
            <a:r>
              <a:rPr lang="en-US" sz="9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7612" y="1905000"/>
            <a:ext cx="2105809" cy="3158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39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08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</a:t>
            </a:r>
            <a:r>
              <a:rPr lang="bn-BD" sz="239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239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D:\Content, picture, porda, frame, video\-ekok kajer pic\4TbG9BnGc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47212" y="0"/>
            <a:ext cx="2146851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8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0812" y="381000"/>
            <a:ext cx="11506200" cy="6477000"/>
            <a:chOff x="150812" y="381000"/>
            <a:chExt cx="11506200" cy="6477000"/>
          </a:xfrm>
        </p:grpSpPr>
        <p:sp>
          <p:nvSpPr>
            <p:cNvPr id="3" name="TextBox 2"/>
            <p:cNvSpPr txBox="1"/>
            <p:nvPr/>
          </p:nvSpPr>
          <p:spPr>
            <a:xfrm>
              <a:off x="4570412" y="381000"/>
              <a:ext cx="3581400" cy="158773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109344" tIns="54672" rIns="109344" bIns="54672" rtlCol="0">
              <a:spAutoFit/>
              <a:scene3d>
                <a:camera prst="obliqueTopLeft"/>
                <a:lightRig rig="threePt" dir="t"/>
              </a:scene3d>
              <a:sp3d extrusionH="57150">
                <a:bevelT w="1206500" h="965200" prst="slope"/>
                <a:bevelB w="298450" h="330200" prst="slope"/>
              </a:sp3d>
            </a:bodyPr>
            <a:lstStyle/>
            <a:p>
              <a:pPr algn="ctr"/>
              <a:r>
                <a:rPr lang="en-US" sz="9600" b="1" dirty="0">
                  <a:ln w="0"/>
                  <a:solidFill>
                    <a:srgbClr val="66FF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পরিচিতি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912812" y="1752600"/>
              <a:ext cx="46482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6600" b="1" spc="-300" dirty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শিক্ষক পরিচিতি</a:t>
              </a:r>
              <a:endParaRPr lang="en-US" sz="6600" b="1" spc="-3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50812" y="2949238"/>
              <a:ext cx="6019800" cy="39087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bn-BD" sz="44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মোহাম্মদ রফিকুল ইসলাম </a:t>
              </a:r>
            </a:p>
            <a:p>
              <a:pPr algn="ctr"/>
              <a:r>
                <a:rPr lang="bn-BD" sz="44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 প্রধান শিক্ষক </a:t>
              </a:r>
            </a:p>
            <a:p>
              <a:pPr algn="ctr"/>
              <a:r>
                <a:rPr lang="bn-BD" sz="44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আব্দুল্লাপুর বাজার সর</a:t>
              </a:r>
              <a:r>
                <a:rPr lang="en-US" sz="44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:</a:t>
              </a:r>
              <a:r>
                <a:rPr lang="bn-BD" sz="44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 প্রা</a:t>
              </a:r>
              <a:r>
                <a:rPr lang="en-US" sz="44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:</a:t>
              </a:r>
              <a:r>
                <a:rPr lang="bn-BD" sz="44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বিদ্যালয় </a:t>
              </a:r>
            </a:p>
            <a:p>
              <a:pPr algn="ctr"/>
              <a:r>
                <a:rPr lang="bn-BD" sz="44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অষ্টগ্রাম,কিশোরগঞ্জ।       মোবাইলঃ ০১৭২৯৩৮১৯৮৮ </a:t>
              </a:r>
              <a:endParaRPr lang="en-US" sz="4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2800" b="1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effectLst>
                    <a:reflection blurRad="12700" stA="28000" endPos="45000" dist="1000" dir="5400000" sy="-100000" algn="bl" rotWithShape="0"/>
                  </a:effectLst>
                  <a:latin typeface="NikoshBAN" pitchFamily="2" charset="0"/>
                  <a:cs typeface="NikoshBAN" pitchFamily="2" charset="0"/>
                </a:rPr>
                <a:t> </a:t>
              </a:r>
              <a:endParaRPr lang="en-US" sz="32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42212" y="1752600"/>
              <a:ext cx="41148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6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বিষয় পরিচিতি </a:t>
              </a:r>
              <a:endPara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228012" y="6211669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b="1" dirty="0">
                  <a:ln w="1905"/>
                  <a:solidFill>
                    <a:srgbClr val="7030A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 সময়ঃ ৪৫ মিনিট </a:t>
              </a:r>
              <a:endParaRPr lang="en-US" sz="3600" b="1" spc="-15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4418012" y="3962400"/>
              <a:ext cx="4495800" cy="762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4570412" y="4191000"/>
              <a:ext cx="4495800" cy="7620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4722812" y="4419600"/>
              <a:ext cx="4495800" cy="76200"/>
            </a:xfrm>
            <a:prstGeom prst="line">
              <a:avLst/>
            </a:prstGeom>
            <a:ln w="28575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 descr="D:\oooo\2017-02-11\0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6212" y="1676400"/>
            <a:ext cx="1219200" cy="1371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0412" y="2971800"/>
            <a:ext cx="2667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spli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4012" y="762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নিচের ছবি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 মনোযোগ দিয়ে দেখ।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078" name="Picture 6" descr="C:\Users\Rafiq\Desktop\৫ম শ্রেণি সমাজ  মুক্তিযুদ্ধ্ব\vb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46262" y="914400"/>
            <a:ext cx="3558150" cy="239661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3081" name="Picture 9" descr="C:\Users\Rafiq\Desktop\৫ম শ্রেণি সমাজ  মুক্তিযুদ্ধ্ব\xfdgfv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0258" y="3565525"/>
            <a:ext cx="3209354" cy="230187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3083" name="Picture 11" descr="C:\Users\Rafiq\Desktop\৫ম শ্রেণি সমাজ  মুক্তিযুদ্ধ্ব\dfgb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35040" y="3565525"/>
            <a:ext cx="3369914" cy="230187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14" name="Picture 3" descr="C:\Users\Rafiq\Desktop\৫ম শ্রেণি সমাজ  মুক্তিযুদ্ধ্ব\af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89212" y="914400"/>
            <a:ext cx="3505200" cy="239661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sp>
        <p:nvSpPr>
          <p:cNvPr id="16" name="TextBox 15"/>
          <p:cNvSpPr txBox="1"/>
          <p:nvPr/>
        </p:nvSpPr>
        <p:spPr>
          <a:xfrm>
            <a:off x="1295400" y="6096000"/>
            <a:ext cx="9523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ছবিগুলো দেখে তুমি কী বুঝতে পেরেছ?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56012" y="6096000"/>
            <a:ext cx="54759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এগুলো আমাদের </a:t>
            </a:r>
            <a:r>
              <a:rPr lang="bn-BD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মুক্তিযুদ্ধ্বের </a:t>
            </a:r>
            <a:r>
              <a:rPr lang="bn-BD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ছবি।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-3429000" y="3429000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48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6" grpId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5812" y="304800"/>
            <a:ext cx="8305800" cy="1569660"/>
          </a:xfrm>
          <a:prstGeom prst="rect">
            <a:avLst/>
          </a:prstGeom>
          <a:noFill/>
        </p:spPr>
        <p:txBody>
          <a:bodyPr wrap="square" rtlCol="0">
            <a:prstTxWarp prst="textChevron">
              <a:avLst>
                <a:gd name="adj" fmla="val 0"/>
              </a:avLst>
            </a:prstTxWarp>
            <a:spAutoFit/>
          </a:bodyPr>
          <a:lstStyle/>
          <a:p>
            <a:r>
              <a:rPr lang="en-US" sz="9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</a:t>
            </a:r>
            <a:r>
              <a:rPr lang="en-US" sz="7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মাদের</a:t>
            </a:r>
            <a:r>
              <a:rPr lang="en-US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bn-BD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</a:t>
            </a:r>
            <a:r>
              <a:rPr lang="en-US" sz="7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ঠ</a:t>
            </a:r>
            <a:endParaRPr lang="en-US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1612" y="4191000"/>
            <a:ext cx="662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পাঠ্যাংশঃ </a:t>
            </a:r>
            <a:r>
              <a:rPr lang="bn-BD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যুদ্ধ্বের সূচনা </a:t>
            </a:r>
            <a:endParaRPr lang="en-US" sz="7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65612" y="5657671"/>
            <a:ext cx="3886200" cy="1200329"/>
          </a:xfrm>
          <a:prstGeom prst="rect">
            <a:avLst/>
          </a:prstGeom>
          <a:noFill/>
        </p:spPr>
        <p:txBody>
          <a:bodyPr wrap="square" rtlCol="0">
            <a:prstTxWarp prst="textFadeUp">
              <a:avLst>
                <a:gd name="adj" fmla="val 1437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bn-BD" sz="7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b="1" dirty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 ০১  </a:t>
            </a:r>
            <a:endParaRPr lang="en-US" sz="7200" b="1" dirty="0">
              <a:ln w="11430"/>
              <a:solidFill>
                <a:srgbClr val="7030A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89212" y="2286000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আমাদের মুক্তিযুদ্ধ্ব </a:t>
            </a:r>
            <a:endParaRPr lang="en-US" sz="9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99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3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7812" y="0"/>
            <a:ext cx="6777747" cy="2215991"/>
          </a:xfrm>
          <a:prstGeom prst="rect">
            <a:avLst/>
          </a:prstGeom>
          <a:noFill/>
        </p:spPr>
        <p:txBody>
          <a:bodyPr wrap="square" rtlCol="0">
            <a:prstTxWarp prst="textWave4">
              <a:avLst/>
            </a:prstTxWarp>
            <a:spAutoFit/>
          </a:bodyPr>
          <a:lstStyle/>
          <a:p>
            <a:r>
              <a:rPr lang="bn-BD" sz="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শি</a:t>
            </a:r>
            <a:r>
              <a:rPr lang="bn-BD" sz="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খ</a:t>
            </a:r>
            <a:r>
              <a:rPr lang="bn-BD" sz="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ন</a:t>
            </a:r>
            <a:r>
              <a:rPr lang="bn-BD" sz="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D60093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ফ</a:t>
            </a:r>
            <a:r>
              <a:rPr lang="bn-BD" sz="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ল</a:t>
            </a:r>
            <a:r>
              <a:rPr lang="bn-BD" sz="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7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12" y="304800"/>
            <a:ext cx="1818373" cy="133985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4" name="Rectangle 3"/>
          <p:cNvSpPr/>
          <p:nvPr/>
        </p:nvSpPr>
        <p:spPr>
          <a:xfrm>
            <a:off x="1751012" y="2590800"/>
            <a:ext cx="5290231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>
            <a:spAutoFit/>
            <a:sp3d extrusionH="57150">
              <a:bevelT w="57150" h="38100" prst="artDeco"/>
            </a:sp3d>
          </a:bodyPr>
          <a:lstStyle/>
          <a:p>
            <a:r>
              <a:rPr lang="bn-IN" sz="4800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  <a:r>
              <a:rPr lang="en-US" sz="4800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---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51012" y="4267200"/>
            <a:ext cx="8610600" cy="13234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১৪</a:t>
            </a:r>
            <a:r>
              <a:rPr lang="en-US" sz="40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.1.১  </a:t>
            </a:r>
            <a:r>
              <a:rPr lang="bn-BD" sz="40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বাংলাদেশের প্রথম অস্থায়ী সরকার কোথায়, কখন ও কেন গঠিত হয়েছিল তা বর্ণনা করতে পারবে। </a:t>
            </a:r>
            <a:endParaRPr lang="en-US" sz="4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Rafiq\Desktop\৫ম শ্রেণি সমাজ  মুক্তিযুদ্ধ্ব\cvbcvb.jpg"/>
          <p:cNvPicPr>
            <a:picLocks noChangeAspect="1" noChangeArrowheads="1"/>
          </p:cNvPicPr>
          <p:nvPr/>
        </p:nvPicPr>
        <p:blipFill>
          <a:blip r:embed="rId3"/>
          <a:srcRect r="57333"/>
          <a:stretch>
            <a:fillRect/>
          </a:stretch>
        </p:blipFill>
        <p:spPr bwMode="auto">
          <a:xfrm>
            <a:off x="5332412" y="1524000"/>
            <a:ext cx="1981200" cy="2462464"/>
          </a:xfrm>
          <a:prstGeom prst="rect">
            <a:avLst/>
          </a:prstGeom>
          <a:noFill/>
        </p:spPr>
      </p:pic>
      <p:pic>
        <p:nvPicPr>
          <p:cNvPr id="1030" name="Picture 6" descr="C:\Users\Rafiq\Desktop\৫ম শ্রেণি সমাজ  মুক্তিযুদ্ধ্ব\fb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01465" y="3048000"/>
            <a:ext cx="3455547" cy="2057400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</p:pic>
      <p:pic>
        <p:nvPicPr>
          <p:cNvPr id="1031" name="Picture 7" descr="C:\Users\Rafiq\Desktop\৫ম শ্রেণি সমাজ  মুক্তিযুদ্ধ্ব\fghb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89012" y="152401"/>
            <a:ext cx="3498248" cy="2051750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</p:pic>
      <p:pic>
        <p:nvPicPr>
          <p:cNvPr id="1032" name="Picture 8" descr="C:\Users\Rafiq\Desktop\৫ম শ্রেণি সমাজ  মুক্তিযুদ্ধ্ব\vbnd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89012" y="3048000"/>
            <a:ext cx="3478881" cy="2095500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</p:pic>
      <p:pic>
        <p:nvPicPr>
          <p:cNvPr id="1033" name="Picture 9" descr="C:\Users\Rafiq\Desktop\৫ম শ্রেণি সমাজ  মুক্তিযুদ্ধ্ব\afer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76386" y="152400"/>
            <a:ext cx="3480626" cy="2017931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531812" y="5657671"/>
            <a:ext cx="1135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১৯৭১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মহান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মুক্তিযুদ্ধ্ব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বাঙালি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জাতির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ইতিহাসে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অত্যান্ত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গৌরবময়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দিন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মুক্তিযুদ্ধ্বের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লাভ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করেছি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প্রিয়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দেশ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51012" y="2209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জাতির জনক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66212" y="22098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মুক্তির চেতনা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7612" y="5144869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মুক্তিযুদ্ধ্বে অংশগ্রহণ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18412" y="51054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যুদ্ধ্ব শেষে আত্বসমর্পণ দলীলে স্বাক্ষর 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84812" y="392566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বাংলাদেশ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85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385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385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385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85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385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385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385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85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385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385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385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85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385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385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385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385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385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" dur="385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385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Rafiq\Desktop\৫ম শ্রেণি সমাজ  মুক্তিযুদ্ধ্ব\sdf.jpg"/>
          <p:cNvPicPr>
            <a:picLocks noChangeAspect="1" noChangeArrowheads="1"/>
          </p:cNvPicPr>
          <p:nvPr/>
        </p:nvPicPr>
        <p:blipFill>
          <a:blip r:embed="rId2"/>
          <a:srcRect l="5494" t="4401" r="5495" b="4639"/>
          <a:stretch>
            <a:fillRect/>
          </a:stretch>
        </p:blipFill>
        <p:spPr bwMode="auto">
          <a:xfrm>
            <a:off x="2436812" y="76200"/>
            <a:ext cx="3124200" cy="2252718"/>
          </a:xfrm>
          <a:prstGeom prst="rect">
            <a:avLst/>
          </a:prstGeom>
          <a:noFill/>
        </p:spPr>
      </p:pic>
      <p:pic>
        <p:nvPicPr>
          <p:cNvPr id="2052" name="Picture 4" descr="C:\Users\Rafiq\Desktop\৫ম শ্রেণি সমাজ  মুক্তিযুদ্ধ্ব\erfewr.jpg"/>
          <p:cNvPicPr>
            <a:picLocks noChangeAspect="1" noChangeArrowheads="1"/>
          </p:cNvPicPr>
          <p:nvPr/>
        </p:nvPicPr>
        <p:blipFill>
          <a:blip r:embed="rId3"/>
          <a:srcRect r="29151" b="5376"/>
          <a:stretch>
            <a:fillRect/>
          </a:stretch>
        </p:blipFill>
        <p:spPr bwMode="auto">
          <a:xfrm>
            <a:off x="6475412" y="2971800"/>
            <a:ext cx="3164840" cy="2164976"/>
          </a:xfrm>
          <a:prstGeom prst="rect">
            <a:avLst/>
          </a:prstGeom>
          <a:noFill/>
        </p:spPr>
      </p:pic>
      <p:pic>
        <p:nvPicPr>
          <p:cNvPr id="2053" name="Picture 5" descr="C:\Users\Rafiq\Desktop\৫ম শ্রেণি সমাজ  মুক্তিযুদ্ধ্ব\ffg.jpg"/>
          <p:cNvPicPr>
            <a:picLocks noChangeAspect="1" noChangeArrowheads="1"/>
          </p:cNvPicPr>
          <p:nvPr/>
        </p:nvPicPr>
        <p:blipFill>
          <a:blip r:embed="rId4"/>
          <a:srcRect r="30579" b="4306"/>
          <a:stretch>
            <a:fillRect/>
          </a:stretch>
        </p:blipFill>
        <p:spPr bwMode="auto">
          <a:xfrm>
            <a:off x="6390307" y="-1"/>
            <a:ext cx="3209305" cy="2195393"/>
          </a:xfrm>
          <a:prstGeom prst="rect">
            <a:avLst/>
          </a:prstGeom>
          <a:noFill/>
        </p:spPr>
      </p:pic>
      <p:pic>
        <p:nvPicPr>
          <p:cNvPr id="2054" name="Picture 6" descr="C:\Users\Rafiq\Desktop\৫ম শ্রেণি সমাজ  মুক্তিযুদ্ধ্ব\fsr.jpg"/>
          <p:cNvPicPr>
            <a:picLocks noChangeAspect="1" noChangeArrowheads="1"/>
          </p:cNvPicPr>
          <p:nvPr/>
        </p:nvPicPr>
        <p:blipFill>
          <a:blip r:embed="rId5"/>
          <a:srcRect l="6178" r="7336" b="5155"/>
          <a:stretch>
            <a:fillRect/>
          </a:stretch>
        </p:blipFill>
        <p:spPr bwMode="auto">
          <a:xfrm>
            <a:off x="2513012" y="2971800"/>
            <a:ext cx="3074416" cy="216497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836612" y="5780782"/>
            <a:ext cx="1082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১৯৪৭ সালে বৃটিশরা এই উপমহাদেশ ছেড়ে চলে যাওয়ার পর সৃষ্টি হয় দুইটি স্বাধীন রাষ্ট্র, একটি ভারত এবং অন্যটি পাকিস্তান। পুর্ব ও পশ্চিম পাকিস্তান নিয়ে গঠিত হয় পাকিস্তান।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055812" y="3886200"/>
            <a:ext cx="914400" cy="60960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4495006" y="4571206"/>
            <a:ext cx="1066800" cy="1588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13012" y="23622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বৃটিশ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শাসক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গোষ্টি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80212" y="240166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ভারতের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মানচিত্র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51612" y="514486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মানচিত্র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7212" y="51054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7012" y="44196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পশ্চিম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32212" y="5130225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পূর্ব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  <p:bldP spid="1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0412" y="1524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7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 </a:t>
            </a:r>
            <a:endParaRPr lang="en-US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3012" y="2667000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প্রশ্নঃ</a:t>
            </a:r>
            <a:r>
              <a:rPr lang="bn-BD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কত সালে বাংলাদেশে মুক্তিযুদ্ধ্ব হয়েছিল?  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3012" y="3733800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bn-BD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১৯৭১ সালে বাংলাদেশে মুক্তিযুদ্ধ্ব হয়েছিল। 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Rafiq\Desktop\৫ম শ্রেণি সমাজ  মুক্তিযুদ্ধ্ব\fgws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5412" y="304800"/>
            <a:ext cx="3212592" cy="2088322"/>
          </a:xfrm>
          <a:prstGeom prst="rect">
            <a:avLst/>
          </a:prstGeom>
          <a:noFill/>
        </p:spPr>
      </p:pic>
      <p:pic>
        <p:nvPicPr>
          <p:cNvPr id="3075" name="Picture 3" descr="C:\Users\Rafiq\Desktop\৫ম শ্রেণি সমাজ  মুক্তিযুদ্ধ্ব\fges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39420" y="304800"/>
            <a:ext cx="3212592" cy="2130612"/>
          </a:xfrm>
          <a:prstGeom prst="rect">
            <a:avLst/>
          </a:prstGeom>
          <a:noFill/>
        </p:spPr>
      </p:pic>
      <p:pic>
        <p:nvPicPr>
          <p:cNvPr id="3076" name="Picture 4" descr="C:\Users\Rafiq\Desktop\৫ম শ্রেণি সমাজ  মুক্তিযুদ্ধ্ব\jk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39420" y="2898588"/>
            <a:ext cx="3212592" cy="2130612"/>
          </a:xfrm>
          <a:prstGeom prst="rect">
            <a:avLst/>
          </a:prstGeom>
          <a:noFill/>
        </p:spPr>
      </p:pic>
      <p:pic>
        <p:nvPicPr>
          <p:cNvPr id="3077" name="Picture 5" descr="C:\Users\Rafiq\Desktop\৫ম শ্রেণি সমাজ  মুক্তিযুদ্ধ্ব\dgfeh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5412" y="2898588"/>
            <a:ext cx="3212592" cy="213061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598612" y="5657671"/>
            <a:ext cx="952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পাকিস্তান রাষ্ট্রের জন্মের পর থেকেই পশ্চিম পাকিস্তানিরা পুর্ব পাকিস্তানের বাঙ্গালি জনগনের ওপর শুরু করে অত্যাচার ও নিপীড়ন। 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0212" y="23622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নির্বিচারে হত্যা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32612" y="23622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শারিরীক নির্যাতন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4012" y="50292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অকাতরে গনহত্যা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32612" y="51054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পাশবিক নির্যাতন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66"/>
        </a:solidFill>
      </a:spPr>
      <a:bodyPr rtlCol="0" anchor="ctr"/>
      <a:lstStyle>
        <a:defPPr algn="ctr">
          <a:defRPr dirty="0">
            <a:latin typeface="NikoshBAN" pitchFamily="2" charset="0"/>
            <a:cs typeface="NikoshBAN" pitchFamily="2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>
            <a:latin typeface="NikoshBAN" pitchFamily="2" charset="0"/>
            <a:cs typeface="NikoshBAN" pitchFamily="2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651</Words>
  <Application>Microsoft Office PowerPoint</Application>
  <PresentationFormat>Custom</PresentationFormat>
  <Paragraphs>104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NikoshBAN</vt:lpstr>
      <vt:lpstr>Times New Roman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Rafiq</dc:creator>
  <cp:lastModifiedBy>Ataur</cp:lastModifiedBy>
  <cp:revision>111</cp:revision>
  <dcterms:created xsi:type="dcterms:W3CDTF">2006-08-16T00:00:00Z</dcterms:created>
  <dcterms:modified xsi:type="dcterms:W3CDTF">2017-10-02T16:02:35Z</dcterms:modified>
</cp:coreProperties>
</file>